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4" r:id="rId71"/>
    <p:sldId id="325" r:id="rId72"/>
    <p:sldId id="326" r:id="rId73"/>
    <p:sldId id="328" r:id="rId74"/>
    <p:sldId id="327" r:id="rId75"/>
    <p:sldId id="329" r:id="rId76"/>
    <p:sldId id="330" r:id="rId77"/>
    <p:sldId id="331" r:id="rId78"/>
    <p:sldId id="332" r:id="rId79"/>
    <p:sldId id="333" r:id="rId8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4" d="100"/>
          <a:sy n="104" d="100"/>
        </p:scale>
        <p:origin x="87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CH" dirty="0"/>
          </a:p>
          <a:p>
            <a:r>
              <a:rPr lang="en-CH" dirty="0"/>
              <a:t>Feedback on the literature review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3" name="Picture 2" descr="A picture containing kite, transport, aircraft&#10;&#10;Description automatically generated">
            <a:extLst>
              <a:ext uri="{FF2B5EF4-FFF2-40B4-BE49-F238E27FC236}">
                <a16:creationId xmlns:a16="http://schemas.microsoft.com/office/drawing/2014/main" id="{DA056785-2270-EEA4-B14E-6C0F7C6F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9582"/>
            <a:ext cx="3960440" cy="3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not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 (for now)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policy gradient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one using </a:t>
            </a:r>
            <a:r>
              <a:rPr lang="en-CH" dirty="0" err="1"/>
              <a:t>softmax</a:t>
            </a:r>
            <a:r>
              <a:rPr lang="en-CH" dirty="0"/>
              <a:t> over these</a:t>
            </a:r>
          </a:p>
          <a:p>
            <a:r>
              <a:rPr lang="en-CH" dirty="0"/>
              <a:t>Still need to figure out the value of several hyperparameters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self-supporting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structure is an assembly of rigid components that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do not require any binder to connect the parts, and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that stays in static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equilibrium through gravity-induced compression forces that immobilize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all the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parts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graph of connected blocks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stacking a block on top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of another is the same task if the first block is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on the ground or already on top of a tower. As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this assumption is hardly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true in our </a:t>
            </a:r>
            <a:r>
              <a:rPr lang="en-CH" dirty="0">
                <a:effectLst/>
                <a:latin typeface="Arial" panose="020B0604020202020204" pitchFamily="34" charset="0"/>
              </a:rPr>
              <a:t>case</a:t>
            </a:r>
          </a:p>
          <a:p>
            <a:pPr lvl="1"/>
            <a:r>
              <a:rPr lang="en-CH" dirty="0"/>
              <a:t>They only cared about vertical stacking, so the statics of the blocks below the  last one can be ignored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58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effectLst/>
                <a:latin typeface="Arial" panose="020B0604020202020204" pitchFamily="34" charset="0"/>
              </a:rPr>
              <a:t>[An agent] </a:t>
            </a:r>
            <a:r>
              <a:rPr lang="en-US" dirty="0">
                <a:effectLst/>
                <a:latin typeface="Arial" panose="020B0604020202020204" pitchFamily="34" charset="0"/>
              </a:rPr>
              <a:t>knows for sure its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own action, and the ones of the other agents</a:t>
            </a:r>
            <a:r>
              <a:rPr lang="en-CH" dirty="0">
                <a:effectLst/>
                <a:latin typeface="Arial" panose="020B0604020202020204" pitchFamily="34" charset="0"/>
              </a:rPr>
              <a:t> [are modelled as stochastics perturbations]</a:t>
            </a:r>
          </a:p>
          <a:p>
            <a:pPr lvl="1"/>
            <a:r>
              <a:rPr lang="fr-CH" dirty="0"/>
              <a:t>C</a:t>
            </a:r>
            <a:r>
              <a:rPr lang="en-CH" dirty="0" err="1"/>
              <a:t>entral</a:t>
            </a:r>
            <a:r>
              <a:rPr lang="en-CH" dirty="0"/>
              <a:t> planning and decentralized execution</a:t>
            </a:r>
          </a:p>
          <a:p>
            <a:r>
              <a:rPr lang="en-CH" dirty="0"/>
              <a:t>Q-learning ok for 2 agents</a:t>
            </a:r>
          </a:p>
          <a:p>
            <a:r>
              <a:rPr lang="en-CH" b="0" i="0" dirty="0">
                <a:effectLst/>
              </a:rPr>
              <a:t>N</a:t>
            </a:r>
            <a:r>
              <a:rPr lang="en-US" b="0" i="0" dirty="0">
                <a:effectLst/>
              </a:rPr>
              <a:t>umber of local minima/saddle point increasing? can we them with equations/justification? </a:t>
            </a:r>
            <a:endParaRPr lang="en-CH" b="0" i="0" dirty="0">
              <a:effectLst/>
            </a:endParaRPr>
          </a:p>
          <a:p>
            <a:r>
              <a:rPr lang="en-CH" dirty="0"/>
              <a:t>Paper from Jan Peters</a:t>
            </a:r>
            <a:endParaRPr lang="en-CH" b="0" i="0" dirty="0">
              <a:effectLst/>
            </a:endParaRPr>
          </a:p>
          <a:p>
            <a:endParaRPr lang="en-CH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5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31AC9-798D-6EA7-1602-81EA514B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Small modification on the reward function</a:t>
            </a:r>
          </a:p>
          <a:p>
            <a:pPr lvl="1"/>
            <a:r>
              <a:rPr lang="en-CH" dirty="0"/>
              <a:t>Need to equilibrate the parameters</a:t>
            </a:r>
          </a:p>
          <a:p>
            <a:r>
              <a:rPr lang="en-CH" dirty="0"/>
              <a:t>Finishing the implementation of Wolpertinger:</a:t>
            </a:r>
          </a:p>
          <a:p>
            <a:pPr lvl="1"/>
            <a:r>
              <a:rPr lang="en-CH" dirty="0"/>
              <a:t>Need a good exploration method, as </a:t>
            </a:r>
            <a:r>
              <a:rPr lang="en-CH" dirty="0" err="1"/>
              <a:t>softmax</a:t>
            </a:r>
            <a:r>
              <a:rPr lang="en-CH" dirty="0"/>
              <a:t> is not enough</a:t>
            </a:r>
          </a:p>
          <a:p>
            <a:r>
              <a:rPr lang="en-CH" dirty="0"/>
              <a:t>Export the gym to a </a:t>
            </a:r>
            <a:r>
              <a:rPr lang="en-CH" dirty="0" err="1"/>
              <a:t>jupyter</a:t>
            </a:r>
            <a:r>
              <a:rPr lang="en-CH" dirty="0"/>
              <a:t> notebook to better control the experiments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00738-2A8C-AEDF-365C-CBA7CD1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E856-FF3D-1E8D-9F21-9698A5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A360-B79A-35B0-BC78-1FC837F3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4DE2-3105-8D19-1A8F-3418505D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2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CH" dirty="0"/>
              <a:t>/1</a:t>
            </a:r>
            <a:r>
              <a:rPr lang="en-US" dirty="0"/>
              <a:t>1/</a:t>
            </a:r>
            <a:r>
              <a:rPr lang="en-CH" dirty="0"/>
              <a:t>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  <a:p>
            <a:r>
              <a:rPr lang="en-US" dirty="0"/>
              <a:t>Single agent settings</a:t>
            </a:r>
          </a:p>
          <a:p>
            <a:r>
              <a:rPr lang="en-US" dirty="0"/>
              <a:t>Change in the action space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5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177791-3448-C9A5-6870-33A61F65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9782"/>
            <a:ext cx="4206801" cy="2082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CA2FD-6D54-0E69-8651-35A710B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7344816" cy="1205950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E1E3913A-68E6-BDDB-3E69-9FB95899F340}"/>
              </a:ext>
            </a:extLst>
          </p:cNvPr>
          <p:cNvSpPr/>
          <p:nvPr/>
        </p:nvSpPr>
        <p:spPr>
          <a:xfrm rot="5400000">
            <a:off x="3815916" y="2031690"/>
            <a:ext cx="864096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8F8AA-F2F1-2A76-3ACC-90FD150B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agent model was implemented</a:t>
            </a:r>
          </a:p>
          <a:p>
            <a:r>
              <a:rPr lang="en-US" dirty="0"/>
              <a:t>Would ideally be used as a baseline in the long term</a:t>
            </a:r>
          </a:p>
          <a:p>
            <a:r>
              <a:rPr lang="en-US" dirty="0"/>
              <a:t>Avoid some questions about the rewards strategy for 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1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the </a:t>
                </a:r>
                <a:r>
                  <a:rPr lang="en-US" i="1" dirty="0"/>
                  <a:t>forbidden</a:t>
                </a:r>
                <a:r>
                  <a:rPr lang="en-US" dirty="0"/>
                  <a:t> actions (that break the physical equilibrium):</a:t>
                </a:r>
              </a:p>
              <a:p>
                <a:pPr lvl="1"/>
                <a:r>
                  <a:rPr lang="en-US" dirty="0"/>
                  <a:t>Previously: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 terminal state</a:t>
                </a:r>
              </a:p>
              <a:p>
                <a:pPr lvl="1"/>
                <a:r>
                  <a:rPr lang="en-US" dirty="0"/>
                  <a:t>Reason: better exploration of the state space by reducing the time spent in bad situations</a:t>
                </a:r>
              </a:p>
              <a:p>
                <a:r>
                  <a:rPr lang="en-US" dirty="0"/>
                  <a:t>The “slow”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 were necessary to allow the agents to get out of some dead ends, but can now be ignored in a basic setup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66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Relative vs absolute positioning:</a:t>
                </a:r>
              </a:p>
              <a:p>
                <a:pPr lvl="1"/>
                <a:r>
                  <a:rPr lang="en-US" dirty="0"/>
                  <a:t>Absolute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6=648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Relative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 is better:</a:t>
                </a:r>
              </a:p>
              <a:p>
                <a:pPr lvl="1"/>
                <a:r>
                  <a:rPr lang="en-US" dirty="0"/>
                  <a:t>It scales better</a:t>
                </a:r>
              </a:p>
              <a:p>
                <a:pPr lvl="1"/>
                <a:r>
                  <a:rPr lang="en-US" dirty="0"/>
                  <a:t>The same action can be taken twice in a row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19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multi-agent setting was done in a sequential way</a:t>
            </a:r>
          </a:p>
          <a:p>
            <a:pPr lvl="1"/>
            <a:r>
              <a:rPr lang="en-US" dirty="0"/>
              <a:t>Does not utilize fully both the robot capabilities and the Markov game framework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Each agent act simultaneously:</a:t>
            </a:r>
          </a:p>
          <a:p>
            <a:pPr lvl="2"/>
            <a:r>
              <a:rPr lang="en-US" dirty="0"/>
              <a:t>The physical equilibrium is checked after all the agents performed their actions</a:t>
            </a:r>
          </a:p>
          <a:p>
            <a:pPr lvl="1"/>
            <a:r>
              <a:rPr lang="en-US" dirty="0"/>
              <a:t>Some actions can force an agent to go in a “busy” state for a few rounds</a:t>
            </a:r>
          </a:p>
          <a:p>
            <a:pPr lvl="2"/>
            <a:r>
              <a:rPr lang="en-US" dirty="0"/>
              <a:t>Pick a block</a:t>
            </a:r>
            <a:r>
              <a:rPr lang="en-US"/>
              <a:t>, dispose of a block, …</a:t>
            </a:r>
            <a:endParaRPr lang="en-US" dirty="0"/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Symmetry of the game: should each agent be treated fairly</a:t>
            </a:r>
          </a:p>
          <a:p>
            <a:pPr lvl="1"/>
            <a:r>
              <a:rPr lang="en-US" dirty="0"/>
              <a:t>What happens when an action fails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about a less sequential Markov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7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initial state was always the same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Randomly chose the targets to link in the grid</a:t>
            </a:r>
          </a:p>
          <a:p>
            <a:pPr lvl="1"/>
            <a:r>
              <a:rPr lang="en-US" dirty="0"/>
              <a:t>This would allow a potentially better learning curve (some targets would be easy to reach, some more difficult)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 about a more general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57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3688</Words>
  <Application>Microsoft Office PowerPoint</Application>
  <PresentationFormat>On-screen Show (16:9)</PresentationFormat>
  <Paragraphs>717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Feedback on literature review</vt:lpstr>
      <vt:lpstr>Feedback on literature review</vt:lpstr>
      <vt:lpstr>Next steps</vt:lpstr>
      <vt:lpstr>15/11/22</vt:lpstr>
      <vt:lpstr>State description</vt:lpstr>
      <vt:lpstr>Single agent</vt:lpstr>
      <vt:lpstr>Change in the action space</vt:lpstr>
      <vt:lpstr>Change in the action space</vt:lpstr>
      <vt:lpstr>Thoughts about a less sequential Markov game</vt:lpstr>
      <vt:lpstr>Thoughts  about a more general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7</cp:revision>
  <dcterms:created xsi:type="dcterms:W3CDTF">2022-09-26T11:56:40Z</dcterms:created>
  <dcterms:modified xsi:type="dcterms:W3CDTF">2022-11-15T12:43:35Z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